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4" r:id="rId4"/>
    <p:sldId id="258" r:id="rId5"/>
    <p:sldId id="259" r:id="rId6"/>
    <p:sldId id="270" r:id="rId7"/>
    <p:sldId id="260" r:id="rId8"/>
    <p:sldId id="261" r:id="rId9"/>
    <p:sldId id="262" r:id="rId10"/>
    <p:sldId id="263" r:id="rId11"/>
    <p:sldId id="273" r:id="rId12"/>
    <p:sldId id="271" r:id="rId13"/>
    <p:sldId id="264" r:id="rId14"/>
    <p:sldId id="265" r:id="rId15"/>
    <p:sldId id="272" r:id="rId16"/>
    <p:sldId id="266" r:id="rId17"/>
    <p:sldId id="267" r:id="rId18"/>
    <p:sldId id="268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51392-9DEE-4D41-A70A-9F26E9238121}" type="datetimeFigureOut">
              <a:rPr lang="en-GB" smtClean="0"/>
              <a:t>10/06/2013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F538D-BB78-4223-BD00-DD9191D2D0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10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538D-BB78-4223-BD00-DD9191D2D00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42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C533-D4B1-403D-A4A1-B4B05B4B26FF}" type="datetime1">
              <a:rPr lang="en-GB" smtClean="0"/>
              <a:t>10/06/2013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42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7A05E-C697-49AC-8F60-BD35DD933065}" type="datetime1">
              <a:rPr lang="en-GB" smtClean="0"/>
              <a:t>10/06/2013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07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34DD6-8555-494F-AA6E-BD568A8A3C5E}" type="datetime1">
              <a:rPr lang="en-GB" smtClean="0"/>
              <a:t>10/06/2013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82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9BF7-C817-4E44-9441-6B66D669933B}" type="datetime1">
              <a:rPr lang="en-GB" smtClean="0"/>
              <a:t>10/06/2013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2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FD4E-B119-40D2-B1B3-0552E270523C}" type="datetime1">
              <a:rPr lang="en-GB" smtClean="0"/>
              <a:t>10/06/2013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37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99A1-651D-4070-B5A9-0BCB5F92D9A0}" type="datetime1">
              <a:rPr lang="en-GB" smtClean="0"/>
              <a:t>10/06/2013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00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110A-804B-4D18-97D4-D10D619BCFCF}" type="datetime1">
              <a:rPr lang="en-GB" smtClean="0"/>
              <a:t>10/06/2013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80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15F7-4E66-4148-A03F-218555CE50A0}" type="datetime1">
              <a:rPr lang="en-GB" smtClean="0"/>
              <a:t>10/06/2013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88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8A55-E8F3-4E19-965B-A08C5CD9B0E4}" type="datetime1">
              <a:rPr lang="en-GB" smtClean="0"/>
              <a:t>10/06/2013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92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3B9C-47B2-4AAD-AC6D-8F7B5F6D8101}" type="datetime1">
              <a:rPr lang="en-GB" smtClean="0"/>
              <a:t>10/06/2013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0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9C58-3092-467D-B871-41EF5B0257D3}" type="datetime1">
              <a:rPr lang="en-GB" smtClean="0"/>
              <a:t>10/06/2013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4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3831D-86B3-4F48-B373-96E2F493C9DC}" type="datetime1">
              <a:rPr lang="en-GB" smtClean="0"/>
              <a:t>10/06/2013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9133-60B5-4C17-A776-28149E994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58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208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Mathematical Models </a:t>
            </a:r>
            <a:b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for </a:t>
            </a:r>
            <a:b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Multiubiquitination </a:t>
            </a:r>
            <a:b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and </a:t>
            </a:r>
            <a:b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Polyubiquitination Processes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40201"/>
            <a:ext cx="6400800" cy="1752600"/>
          </a:xfrm>
        </p:spPr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Guy Needham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Processive Polyubiquitination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56184" y="5301208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Numerical evaluation of a model of distributive polyubiquitination.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6" y="1272673"/>
            <a:ext cx="7308000" cy="4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Processive Polyubiquitination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5136" r="8986" b="3363"/>
          <a:stretch/>
        </p:blipFill>
        <p:spPr>
          <a:xfrm>
            <a:off x="4621657" y="1804019"/>
            <a:ext cx="4486847" cy="27051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7231" r="8740" b="4322"/>
          <a:stretch/>
        </p:blipFill>
        <p:spPr>
          <a:xfrm>
            <a:off x="13717" y="1872233"/>
            <a:ext cx="4559694" cy="262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9752" y="4509361"/>
            <a:ext cx="105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2"/>
                </a:solidFill>
              </a:rPr>
              <a:t>β</a:t>
            </a:r>
            <a:r>
              <a:rPr lang="en-GB" dirty="0" smtClean="0">
                <a:solidFill>
                  <a:schemeClr val="accent2"/>
                </a:solidFill>
              </a:rPr>
              <a:t>-Cat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8264" y="443711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CYCE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5229200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Comparison of numerically solved models of processive polyubiquitination to experimentally derived values.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12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accent2">
                    <a:lumMod val="50000"/>
                  </a:schemeClr>
                </a:solidFill>
              </a:rPr>
              <a:t>Processivity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t="11944" r="54224" b="56667"/>
          <a:stretch/>
        </p:blipFill>
        <p:spPr bwMode="auto">
          <a:xfrm>
            <a:off x="1257300" y="1340768"/>
            <a:ext cx="6753225" cy="32289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782051"/>
            <a:ext cx="8928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Substrates have different levels of </a:t>
            </a:r>
            <a:r>
              <a:rPr lang="en-GB" dirty="0" err="1" smtClean="0">
                <a:solidFill>
                  <a:schemeClr val="accent2"/>
                </a:solidFill>
              </a:rPr>
              <a:t>processivity</a:t>
            </a:r>
            <a:r>
              <a:rPr lang="en-GB" dirty="0" smtClean="0">
                <a:solidFill>
                  <a:schemeClr val="accent2"/>
                </a:solidFill>
              </a:rPr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Some more distributive;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Some more processive;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err="1" smtClean="0">
                <a:solidFill>
                  <a:schemeClr val="accent2"/>
                </a:solidFill>
              </a:rPr>
              <a:t>Processivity</a:t>
            </a:r>
            <a:r>
              <a:rPr lang="en-GB" dirty="0" smtClean="0">
                <a:solidFill>
                  <a:schemeClr val="accent2"/>
                </a:solidFill>
              </a:rPr>
              <a:t> determines substrate ordering;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More processive substrates outcompete others, are </a:t>
            </a:r>
            <a:r>
              <a:rPr lang="en-GB" dirty="0" err="1" smtClean="0">
                <a:solidFill>
                  <a:schemeClr val="accent2"/>
                </a:solidFill>
              </a:rPr>
              <a:t>ubiquitinated</a:t>
            </a:r>
            <a:r>
              <a:rPr lang="en-GB" dirty="0" smtClean="0">
                <a:solidFill>
                  <a:schemeClr val="accent2"/>
                </a:solidFill>
              </a:rPr>
              <a:t> more rapidly.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 smtClean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1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Unified Model of Polyubiquitination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5335091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Cartoon representation of a mathematical model of a unified model of polyubiquitination.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1506429"/>
            <a:ext cx="9167838" cy="3201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flipH="1">
            <a:off x="1115616" y="2348880"/>
            <a:ext cx="50405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3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Unified Model of Polyubiquitination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555776" y="5301208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Numerical evaluation of a unified model of polyubiquitination.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08" y="1268760"/>
            <a:ext cx="718816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4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Sampling Dissociation Constants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" r="18691"/>
          <a:stretch/>
        </p:blipFill>
        <p:spPr>
          <a:xfrm>
            <a:off x="395536" y="1468270"/>
            <a:ext cx="2203673" cy="2014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33" t="7424" r="1470" b="60293"/>
          <a:stretch/>
        </p:blipFill>
        <p:spPr>
          <a:xfrm>
            <a:off x="7013400" y="3717032"/>
            <a:ext cx="942976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9"/>
          <a:stretch/>
        </p:blipFill>
        <p:spPr>
          <a:xfrm>
            <a:off x="2915816" y="1264292"/>
            <a:ext cx="2129026" cy="2105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4" r="17893" b="3505"/>
          <a:stretch/>
        </p:blipFill>
        <p:spPr>
          <a:xfrm>
            <a:off x="5503754" y="1203435"/>
            <a:ext cx="2240947" cy="1879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6"/>
          <a:stretch/>
        </p:blipFill>
        <p:spPr>
          <a:xfrm>
            <a:off x="1944490" y="3482546"/>
            <a:ext cx="1763414" cy="1788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" r="17549"/>
          <a:stretch/>
        </p:blipFill>
        <p:spPr>
          <a:xfrm>
            <a:off x="4426564" y="3403110"/>
            <a:ext cx="2521700" cy="211412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025" y="141277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Unified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44484" y="342444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Unified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19872" y="1412776"/>
            <a:ext cx="129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Processive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93094" y="1412776"/>
            <a:ext cx="129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Processive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0523" y="3424442"/>
            <a:ext cx="166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Distributive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57416" y="3424442"/>
            <a:ext cx="58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Key: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19672" y="5805264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The unified model represents both extremes of the scale of </a:t>
            </a:r>
            <a:r>
              <a:rPr lang="en-GB" dirty="0" err="1" smtClean="0">
                <a:solidFill>
                  <a:schemeClr val="accent2"/>
                </a:solidFill>
              </a:rPr>
              <a:t>processivity</a:t>
            </a:r>
            <a:r>
              <a:rPr lang="en-GB" dirty="0" smtClean="0">
                <a:solidFill>
                  <a:schemeClr val="accent2"/>
                </a:solidFill>
              </a:rPr>
              <a:t>.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2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Polyubiquitination – Future Perspectives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4941168"/>
            <a:ext cx="7128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Polyubiquitination occurs on a sliding scale of </a:t>
            </a:r>
            <a:r>
              <a:rPr lang="en-GB" dirty="0" err="1" smtClean="0">
                <a:solidFill>
                  <a:schemeClr val="accent2"/>
                </a:solidFill>
              </a:rPr>
              <a:t>processivity</a:t>
            </a:r>
            <a:r>
              <a:rPr lang="en-GB" dirty="0" smtClean="0">
                <a:solidFill>
                  <a:schemeClr val="accent2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Investigate how rate constants determine </a:t>
            </a:r>
            <a:r>
              <a:rPr lang="en-GB" dirty="0" err="1" smtClean="0">
                <a:solidFill>
                  <a:schemeClr val="accent2"/>
                </a:solidFill>
              </a:rPr>
              <a:t>processivity</a:t>
            </a:r>
            <a:r>
              <a:rPr lang="en-GB" dirty="0" smtClean="0">
                <a:solidFill>
                  <a:schemeClr val="accent2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What rate constants and their resultant protein concentrations typify points on scale of </a:t>
            </a:r>
            <a:r>
              <a:rPr lang="en-GB" dirty="0" err="1" smtClean="0">
                <a:solidFill>
                  <a:schemeClr val="accent2"/>
                </a:solidFill>
              </a:rPr>
              <a:t>processivity</a:t>
            </a:r>
            <a:r>
              <a:rPr lang="en-GB" dirty="0" smtClean="0">
                <a:solidFill>
                  <a:schemeClr val="accent2"/>
                </a:solidFill>
              </a:rPr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How does the concentration of the ligase affect simulation results?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580818"/>
            <a:ext cx="6552728" cy="2288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22"/>
          <p:cNvGrpSpPr/>
          <p:nvPr/>
        </p:nvGrpSpPr>
        <p:grpSpPr>
          <a:xfrm>
            <a:off x="1403648" y="1196752"/>
            <a:ext cx="6696744" cy="1224136"/>
            <a:chOff x="1259632" y="3501008"/>
            <a:chExt cx="6696744" cy="1224136"/>
          </a:xfrm>
        </p:grpSpPr>
        <p:sp>
          <p:nvSpPr>
            <p:cNvPr id="6" name="TextBox 5"/>
            <p:cNvSpPr txBox="1"/>
            <p:nvPr/>
          </p:nvSpPr>
          <p:spPr>
            <a:xfrm>
              <a:off x="6732240" y="3770456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Processive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9632" y="3770456"/>
              <a:ext cx="16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Distributive</a:t>
              </a:r>
              <a:endParaRPr lang="en-GB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907704" y="4283804"/>
              <a:ext cx="540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63688" y="43558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0</a:t>
              </a:r>
              <a:endParaRPr lang="en-GB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72250" y="43558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907704" y="4211796"/>
              <a:ext cx="0" cy="18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308304" y="4211796"/>
              <a:ext cx="0" cy="18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499992" y="4346520"/>
              <a:ext cx="0" cy="19338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275856" y="3501008"/>
              <a:ext cx="3744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Scale of </a:t>
              </a:r>
              <a:r>
                <a:rPr lang="en-GB" dirty="0" err="1" smtClean="0"/>
                <a:t>processivity</a:t>
              </a:r>
              <a:r>
                <a:rPr lang="en-GB" dirty="0" smtClean="0"/>
                <a:t>:</a:t>
              </a:r>
              <a:endParaRPr lang="en-GB" dirty="0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1">
            <a:off x="2051720" y="3212976"/>
            <a:ext cx="360040" cy="0"/>
          </a:xfrm>
          <a:prstGeom prst="straightConnector1">
            <a:avLst/>
          </a:prstGeom>
          <a:ln w="95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77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260648"/>
            <a:ext cx="9540552" cy="11430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Polyubiquitination – prediction tool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484784"/>
            <a:ext cx="3744416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Input option 1: protein concentrations </a:t>
            </a:r>
            <a:r>
              <a:rPr lang="en-GB" dirty="0" smtClean="0"/>
              <a:t>	          from experiment.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2383720"/>
            <a:ext cx="3744416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Prediction tool logic:</a:t>
            </a:r>
          </a:p>
          <a:p>
            <a:r>
              <a:rPr lang="en-GB" dirty="0" smtClean="0"/>
              <a:t>	- Compare to library of </a:t>
            </a:r>
            <a:r>
              <a:rPr lang="en-GB" dirty="0" smtClean="0"/>
              <a:t>	concentrations </a:t>
            </a:r>
            <a:r>
              <a:rPr lang="en-GB" dirty="0" smtClean="0"/>
              <a:t>generated </a:t>
            </a:r>
            <a:r>
              <a:rPr lang="en-GB" dirty="0" smtClean="0"/>
              <a:t>	by model;</a:t>
            </a:r>
            <a:endParaRPr lang="en-GB" dirty="0" smtClean="0"/>
          </a:p>
          <a:p>
            <a:r>
              <a:rPr lang="en-GB" dirty="0"/>
              <a:t>	</a:t>
            </a:r>
            <a:r>
              <a:rPr lang="en-GB" dirty="0" smtClean="0"/>
              <a:t>- Find rate </a:t>
            </a:r>
            <a:r>
              <a:rPr lang="en-GB" dirty="0" smtClean="0"/>
              <a:t>constants.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4067780"/>
            <a:ext cx="1728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Evaluate </a:t>
            </a:r>
            <a:r>
              <a:rPr lang="en-GB" dirty="0" smtClean="0"/>
              <a:t>model.</a:t>
            </a:r>
            <a:endParaRPr lang="en-GB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627784" y="4892967"/>
            <a:ext cx="4512270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Output: protein </a:t>
            </a:r>
            <a:r>
              <a:rPr lang="en-GB" dirty="0" smtClean="0"/>
              <a:t>concentrations:</a:t>
            </a:r>
            <a:endParaRPr lang="en-GB" dirty="0" smtClean="0"/>
          </a:p>
          <a:p>
            <a:r>
              <a:rPr lang="en-GB" dirty="0"/>
              <a:t>	</a:t>
            </a:r>
            <a:r>
              <a:rPr lang="en-GB" dirty="0" smtClean="0"/>
              <a:t>- graphical </a:t>
            </a:r>
            <a:r>
              <a:rPr lang="en-GB" dirty="0" smtClean="0"/>
              <a:t>representation;</a:t>
            </a:r>
            <a:endParaRPr lang="en-GB" dirty="0" smtClean="0"/>
          </a:p>
          <a:p>
            <a:r>
              <a:rPr lang="en-GB" dirty="0"/>
              <a:t>	</a:t>
            </a:r>
            <a:r>
              <a:rPr lang="en-GB" dirty="0" smtClean="0"/>
              <a:t>- automate Western blot </a:t>
            </a:r>
            <a:r>
              <a:rPr lang="en-GB" dirty="0" smtClean="0"/>
              <a:t>simulation;</a:t>
            </a:r>
            <a:endParaRPr lang="en-GB" dirty="0" smtClean="0"/>
          </a:p>
          <a:p>
            <a:r>
              <a:rPr lang="en-GB" dirty="0"/>
              <a:t>	</a:t>
            </a:r>
            <a:r>
              <a:rPr lang="en-GB" dirty="0" smtClean="0"/>
              <a:t>- compare predictions to </a:t>
            </a:r>
            <a:r>
              <a:rPr lang="en-GB" dirty="0" smtClean="0"/>
              <a:t>results.</a:t>
            </a:r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08104" y="1484784"/>
            <a:ext cx="338437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Input option 2: rate </a:t>
            </a:r>
            <a:r>
              <a:rPr lang="en-GB" dirty="0" smtClean="0"/>
              <a:t>constants.</a:t>
            </a:r>
            <a:endParaRPr lang="en-GB" dirty="0"/>
          </a:p>
        </p:txBody>
      </p: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483768" y="2131115"/>
            <a:ext cx="0" cy="2526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9" idx="1"/>
          </p:cNvCxnSpPr>
          <p:nvPr/>
        </p:nvCxnSpPr>
        <p:spPr>
          <a:xfrm>
            <a:off x="2483768" y="3861048"/>
            <a:ext cx="1512168" cy="3913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9" idx="3"/>
          </p:cNvCxnSpPr>
          <p:nvPr/>
        </p:nvCxnSpPr>
        <p:spPr>
          <a:xfrm flipH="1">
            <a:off x="5724128" y="1854116"/>
            <a:ext cx="1476164" cy="23983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83919" y="4496346"/>
            <a:ext cx="0" cy="3008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8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Conclusions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Presented models of multiubiquitination and polyubiquitination.</a:t>
            </a:r>
          </a:p>
          <a:p>
            <a:r>
              <a:rPr lang="en-GB" dirty="0" smtClean="0">
                <a:solidFill>
                  <a:schemeClr val="accent2"/>
                </a:solidFill>
              </a:rPr>
              <a:t>The unified model of polyubiquitination covers both extremes of a scale of </a:t>
            </a:r>
            <a:r>
              <a:rPr lang="en-GB" dirty="0" err="1" smtClean="0">
                <a:solidFill>
                  <a:schemeClr val="accent2"/>
                </a:solidFill>
              </a:rPr>
              <a:t>processivity</a:t>
            </a:r>
            <a:r>
              <a:rPr lang="en-GB" dirty="0" smtClean="0">
                <a:solidFill>
                  <a:schemeClr val="accent2"/>
                </a:solidFill>
              </a:rPr>
              <a:t>.</a:t>
            </a:r>
          </a:p>
          <a:p>
            <a:r>
              <a:rPr lang="en-GB" dirty="0" smtClean="0">
                <a:solidFill>
                  <a:schemeClr val="accent2"/>
                </a:solidFill>
              </a:rPr>
              <a:t>Further investigation of this model would yield interesting insights into how </a:t>
            </a:r>
            <a:r>
              <a:rPr lang="en-GB" dirty="0" err="1" smtClean="0">
                <a:solidFill>
                  <a:schemeClr val="accent2"/>
                </a:solidFill>
              </a:rPr>
              <a:t>processivity</a:t>
            </a:r>
            <a:r>
              <a:rPr lang="en-GB" dirty="0" smtClean="0">
                <a:solidFill>
                  <a:schemeClr val="accent2"/>
                </a:solidFill>
              </a:rPr>
              <a:t> is defined.</a:t>
            </a:r>
          </a:p>
          <a:p>
            <a:r>
              <a:rPr lang="en-GB" dirty="0" smtClean="0">
                <a:solidFill>
                  <a:schemeClr val="accent2"/>
                </a:solidFill>
              </a:rPr>
              <a:t>Rate constants could be predicted for experimental data.</a:t>
            </a:r>
          </a:p>
          <a:p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8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Multiubiquitination Model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09320"/>
            <a:ext cx="9144000" cy="41215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31852" r="49167" b="49814"/>
          <a:stretch/>
        </p:blipFill>
        <p:spPr bwMode="auto">
          <a:xfrm>
            <a:off x="2791594" y="1539639"/>
            <a:ext cx="33147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6" t="21481" r="46771" b="58333"/>
          <a:stretch/>
        </p:blipFill>
        <p:spPr bwMode="auto">
          <a:xfrm>
            <a:off x="657994" y="3425589"/>
            <a:ext cx="4267200" cy="207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6" t="41556" r="46771" b="42222"/>
          <a:stretch/>
        </p:blipFill>
        <p:spPr bwMode="auto">
          <a:xfrm>
            <a:off x="4864174" y="3629408"/>
            <a:ext cx="4267200" cy="166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5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Biological Motivation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7504" y="6356350"/>
            <a:ext cx="9036496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547664" y="572396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A ubiquitin monomer with lysine resides 48 and 63 highlighted.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9" b="17128"/>
          <a:stretch/>
        </p:blipFill>
        <p:spPr>
          <a:xfrm>
            <a:off x="1187624" y="1300206"/>
            <a:ext cx="6858000" cy="42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5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Distributive Polyubiquitination Model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81328"/>
            <a:ext cx="9144000" cy="360040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41297" r="39583" b="39814"/>
          <a:stretch/>
        </p:blipFill>
        <p:spPr bwMode="auto">
          <a:xfrm>
            <a:off x="1475656" y="1484784"/>
            <a:ext cx="66294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3" t="13889" r="45000" b="60719"/>
          <a:stretch/>
        </p:blipFill>
        <p:spPr bwMode="auto">
          <a:xfrm>
            <a:off x="-11410" y="3437012"/>
            <a:ext cx="4648200" cy="26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3" t="38969" r="45000" b="32592"/>
          <a:stretch/>
        </p:blipFill>
        <p:spPr bwMode="auto">
          <a:xfrm>
            <a:off x="4244280" y="3512321"/>
            <a:ext cx="4648200" cy="29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8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Processive Polyubiquitination Model (1)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6852" r="39583" b="33333"/>
          <a:stretch/>
        </p:blipFill>
        <p:spPr bwMode="auto">
          <a:xfrm>
            <a:off x="1331640" y="1556792"/>
            <a:ext cx="676275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2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Processive Polyubiquitination Model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09320"/>
            <a:ext cx="9144000" cy="41215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17037" r="45208" b="54907"/>
          <a:stretch/>
        </p:blipFill>
        <p:spPr bwMode="auto">
          <a:xfrm>
            <a:off x="10716" y="2204863"/>
            <a:ext cx="46863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45093" r="45208" b="26852"/>
          <a:stretch/>
        </p:blipFill>
        <p:spPr bwMode="auto">
          <a:xfrm>
            <a:off x="4457700" y="2204864"/>
            <a:ext cx="46863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87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Unified Model of Polyubiquitination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09320"/>
            <a:ext cx="9144000" cy="41215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22222" r="38542" b="38889"/>
          <a:stretch/>
        </p:blipFill>
        <p:spPr bwMode="auto">
          <a:xfrm>
            <a:off x="1259632" y="1556792"/>
            <a:ext cx="70485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Unified Model of Polyubiquitination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237312"/>
            <a:ext cx="9144000" cy="484163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2" t="19074" r="40833" b="52685"/>
          <a:stretch/>
        </p:blipFill>
        <p:spPr bwMode="auto">
          <a:xfrm>
            <a:off x="1944638" y="2005980"/>
            <a:ext cx="64198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7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Unified Model of Polyubiquitination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09320"/>
            <a:ext cx="9144000" cy="41215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2" t="47315" r="40833" b="24444"/>
          <a:stretch/>
        </p:blipFill>
        <p:spPr bwMode="auto">
          <a:xfrm>
            <a:off x="1968574" y="2276872"/>
            <a:ext cx="64198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9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Project Aims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000" dirty="0" smtClean="0">
                <a:solidFill>
                  <a:schemeClr val="accent2"/>
                </a:solidFill>
              </a:rPr>
              <a:t>Present novel mathematical models for ubiquitination processes.</a:t>
            </a:r>
          </a:p>
          <a:p>
            <a:r>
              <a:rPr lang="en-GB" sz="3000" dirty="0" smtClean="0">
                <a:solidFill>
                  <a:schemeClr val="accent2"/>
                </a:solidFill>
              </a:rPr>
              <a:t>Compare processive and distributive polyubiquitination.</a:t>
            </a:r>
          </a:p>
          <a:p>
            <a:r>
              <a:rPr lang="en-GB" sz="3000" dirty="0" smtClean="0">
                <a:solidFill>
                  <a:schemeClr val="accent2"/>
                </a:solidFill>
              </a:rPr>
              <a:t>Interpret the models to increase our knowledge of ubiquitination.</a:t>
            </a:r>
          </a:p>
          <a:p>
            <a:endParaRPr lang="en-GB" sz="3000" dirty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9144000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Multiubiquitination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50976" y="459444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Cartoon representation of </a:t>
            </a:r>
            <a:r>
              <a:rPr lang="en-GB" dirty="0" smtClean="0">
                <a:solidFill>
                  <a:schemeClr val="accent2"/>
                </a:solidFill>
              </a:rPr>
              <a:t>multiubiquitination.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520" y="6356350"/>
            <a:ext cx="8928992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276872"/>
            <a:ext cx="38474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Multiubiquitination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5776" y="544522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Numerical evaluation of a mathematical model of </a:t>
            </a:r>
            <a:r>
              <a:rPr lang="en-GB" dirty="0" smtClean="0">
                <a:solidFill>
                  <a:schemeClr val="accent2"/>
                </a:solidFill>
              </a:rPr>
              <a:t>multiubiquitination.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8856984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718367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Retroactivity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96" y="6356350"/>
            <a:ext cx="9108504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4653136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Retroactivity discovered in 2010: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Increase in MAPK substrate increases activity of MAPK;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Decrease in MAPK substrate decreases activity of MAPK;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Termed retroactivity;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Suspected to be present in many covalent modification processes.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5001" r="56354" b="52486"/>
          <a:stretch/>
        </p:blipFill>
        <p:spPr bwMode="auto">
          <a:xfrm>
            <a:off x="1625674" y="1196752"/>
            <a:ext cx="6762750" cy="3344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0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6211292" y="3646765"/>
            <a:ext cx="664964" cy="646331"/>
            <a:chOff x="4932760" y="4388499"/>
            <a:chExt cx="664964" cy="646331"/>
          </a:xfrm>
        </p:grpSpPr>
        <p:sp>
          <p:nvSpPr>
            <p:cNvPr id="63" name="Oval 62"/>
            <p:cNvSpPr/>
            <p:nvPr/>
          </p:nvSpPr>
          <p:spPr>
            <a:xfrm>
              <a:off x="4932760" y="4464918"/>
              <a:ext cx="576064" cy="50405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21660" y="4388499"/>
              <a:ext cx="576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/>
                <a:t>L</a:t>
              </a:r>
              <a:endParaRPr lang="en-GB" sz="3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516216" y="2710661"/>
            <a:ext cx="664964" cy="646331"/>
            <a:chOff x="4932760" y="4388499"/>
            <a:chExt cx="664964" cy="646331"/>
          </a:xfrm>
        </p:grpSpPr>
        <p:sp>
          <p:nvSpPr>
            <p:cNvPr id="57" name="Oval 56"/>
            <p:cNvSpPr/>
            <p:nvPr/>
          </p:nvSpPr>
          <p:spPr>
            <a:xfrm>
              <a:off x="4932760" y="4464918"/>
              <a:ext cx="576064" cy="50405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021660" y="4388499"/>
              <a:ext cx="576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/>
                <a:t>L</a:t>
              </a:r>
              <a:endParaRPr lang="en-GB" sz="36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490808" y="3630578"/>
            <a:ext cx="664964" cy="646331"/>
            <a:chOff x="4932760" y="4388499"/>
            <a:chExt cx="664964" cy="646331"/>
          </a:xfrm>
        </p:grpSpPr>
        <p:sp>
          <p:nvSpPr>
            <p:cNvPr id="54" name="Oval 53"/>
            <p:cNvSpPr/>
            <p:nvPr/>
          </p:nvSpPr>
          <p:spPr>
            <a:xfrm>
              <a:off x="4932760" y="4464918"/>
              <a:ext cx="576064" cy="50405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021660" y="4388499"/>
              <a:ext cx="576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/>
                <a:t>L</a:t>
              </a:r>
              <a:endParaRPr lang="en-GB" sz="3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23290" y="2730074"/>
            <a:ext cx="664964" cy="646331"/>
            <a:chOff x="4932760" y="4388499"/>
            <a:chExt cx="664964" cy="646331"/>
          </a:xfrm>
        </p:grpSpPr>
        <p:sp>
          <p:nvSpPr>
            <p:cNvPr id="61" name="Oval 60"/>
            <p:cNvSpPr/>
            <p:nvPr/>
          </p:nvSpPr>
          <p:spPr>
            <a:xfrm>
              <a:off x="4932760" y="4464918"/>
              <a:ext cx="576064" cy="50405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21660" y="4388499"/>
              <a:ext cx="576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/>
                <a:t>L</a:t>
              </a:r>
              <a:endParaRPr lang="en-GB" sz="3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Multiubiquitination and Retroactivity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7704" y="5075892"/>
            <a:ext cx="6765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Future </a:t>
            </a:r>
            <a:r>
              <a:rPr lang="en-GB" dirty="0">
                <a:solidFill>
                  <a:schemeClr val="accent2"/>
                </a:solidFill>
              </a:rPr>
              <a:t>p</a:t>
            </a:r>
            <a:r>
              <a:rPr lang="en-GB" dirty="0" smtClean="0">
                <a:solidFill>
                  <a:schemeClr val="accent2"/>
                </a:solidFill>
              </a:rPr>
              <a:t>erspectives – retroactivity in </a:t>
            </a:r>
            <a:r>
              <a:rPr lang="en-GB" dirty="0" smtClean="0">
                <a:solidFill>
                  <a:schemeClr val="accent2"/>
                </a:solidFill>
              </a:rPr>
              <a:t>multiubiquitination:</a:t>
            </a:r>
            <a:endParaRPr lang="en-GB" dirty="0" smtClean="0">
              <a:solidFill>
                <a:schemeClr val="accent2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Increase in conformer a increases k</a:t>
            </a:r>
            <a:r>
              <a:rPr lang="en-GB" baseline="-25000" dirty="0" smtClean="0">
                <a:solidFill>
                  <a:schemeClr val="accent2"/>
                </a:solidFill>
              </a:rPr>
              <a:t>1</a:t>
            </a:r>
            <a:r>
              <a:rPr lang="en-GB" dirty="0" smtClean="0">
                <a:solidFill>
                  <a:schemeClr val="accent2"/>
                </a:solidFill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Leads to increase in signal;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Implementing retroactivity in model could be interesting.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8856984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6" name="Isosceles Triangle 5"/>
          <p:cNvSpPr/>
          <p:nvPr/>
        </p:nvSpPr>
        <p:spPr>
          <a:xfrm>
            <a:off x="1116491" y="2909224"/>
            <a:ext cx="864096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087" y="2214956"/>
            <a:ext cx="268672" cy="30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Isosceles Triangle 10"/>
          <p:cNvSpPr/>
          <p:nvPr/>
        </p:nvSpPr>
        <p:spPr>
          <a:xfrm>
            <a:off x="6228184" y="2342552"/>
            <a:ext cx="864096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23" y="2174472"/>
            <a:ext cx="268672" cy="30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6849932" y="2392081"/>
            <a:ext cx="108012" cy="1615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384747" y="2429874"/>
            <a:ext cx="108012" cy="1647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>
            <a:off x="6228184" y="3989344"/>
            <a:ext cx="864096" cy="50405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565408"/>
            <a:ext cx="268672" cy="30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V="1">
            <a:off x="6384747" y="4493400"/>
            <a:ext cx="26324" cy="1440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565408"/>
            <a:ext cx="268672" cy="30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 flipV="1">
            <a:off x="6823608" y="4493400"/>
            <a:ext cx="76426" cy="1316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>
            <a:off x="1104150" y="3637688"/>
            <a:ext cx="864096" cy="50405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7380312" y="247287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Signal +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7376766" y="412406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Signal -</a:t>
            </a:r>
            <a:endParaRPr lang="en-GB" dirty="0"/>
          </a:p>
        </p:txBody>
      </p:sp>
      <p:sp>
        <p:nvSpPr>
          <p:cNvPr id="28" name="Isosceles Triangle 27"/>
          <p:cNvSpPr/>
          <p:nvPr/>
        </p:nvSpPr>
        <p:spPr>
          <a:xfrm>
            <a:off x="3491880" y="3989344"/>
            <a:ext cx="864096" cy="50405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Isosceles Triangle 28"/>
          <p:cNvSpPr/>
          <p:nvPr/>
        </p:nvSpPr>
        <p:spPr>
          <a:xfrm>
            <a:off x="3526209" y="2349407"/>
            <a:ext cx="864096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08" y="2204864"/>
            <a:ext cx="268672" cy="30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 flipV="1">
            <a:off x="3651468" y="2430922"/>
            <a:ext cx="108012" cy="1647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808" y="4566456"/>
            <a:ext cx="268672" cy="30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" name="Straight Connector 34"/>
          <p:cNvCxnSpPr/>
          <p:nvPr/>
        </p:nvCxnSpPr>
        <p:spPr>
          <a:xfrm flipV="1">
            <a:off x="3647371" y="4494448"/>
            <a:ext cx="26324" cy="1440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23728" y="3989344"/>
            <a:ext cx="1367080" cy="2520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90305" y="4230583"/>
            <a:ext cx="176587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458216" y="2542455"/>
            <a:ext cx="176587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939603" y="2657538"/>
            <a:ext cx="1586606" cy="3957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10545" y="2477176"/>
            <a:ext cx="79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</a:t>
            </a:r>
            <a:r>
              <a:rPr lang="en-GB" baseline="-25000" dirty="0" smtClean="0"/>
              <a:t>1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2411760" y="4115358"/>
            <a:ext cx="79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</a:t>
            </a:r>
            <a:r>
              <a:rPr lang="en-GB" baseline="-25000" dirty="0"/>
              <a:t>3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5074841" y="2189144"/>
            <a:ext cx="79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</a:t>
            </a:r>
            <a:r>
              <a:rPr lang="en-GB" baseline="-25000" dirty="0"/>
              <a:t>2</a:t>
            </a:r>
            <a:endParaRPr lang="en-GB" dirty="0"/>
          </a:p>
        </p:txBody>
      </p:sp>
      <p:sp>
        <p:nvSpPr>
          <p:cNvPr id="46" name="TextBox 45"/>
          <p:cNvSpPr txBox="1"/>
          <p:nvPr/>
        </p:nvSpPr>
        <p:spPr>
          <a:xfrm>
            <a:off x="5074841" y="3861048"/>
            <a:ext cx="79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</a:t>
            </a:r>
            <a:r>
              <a:rPr lang="en-GB" baseline="-25000" dirty="0" smtClean="0"/>
              <a:t>4</a:t>
            </a:r>
            <a:endParaRPr lang="en-GB" dirty="0"/>
          </a:p>
        </p:txBody>
      </p:sp>
      <p:sp>
        <p:nvSpPr>
          <p:cNvPr id="47" name="Isosceles Triangle 46"/>
          <p:cNvSpPr/>
          <p:nvPr/>
        </p:nvSpPr>
        <p:spPr>
          <a:xfrm>
            <a:off x="1763688" y="1340768"/>
            <a:ext cx="864096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Isosceles Triangle 47"/>
          <p:cNvSpPr/>
          <p:nvPr/>
        </p:nvSpPr>
        <p:spPr>
          <a:xfrm>
            <a:off x="5220378" y="1340768"/>
            <a:ext cx="864096" cy="504056"/>
          </a:xfrm>
          <a:prstGeom prst="triangl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2717820" y="134076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Protein </a:t>
            </a:r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6123949" y="136475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Protein b</a:t>
            </a:r>
            <a:endParaRPr lang="en-GB" dirty="0"/>
          </a:p>
        </p:txBody>
      </p:sp>
      <p:grpSp>
        <p:nvGrpSpPr>
          <p:cNvPr id="49" name="Group 48"/>
          <p:cNvGrpSpPr/>
          <p:nvPr/>
        </p:nvGrpSpPr>
        <p:grpSpPr>
          <a:xfrm>
            <a:off x="547936" y="3439125"/>
            <a:ext cx="664964" cy="646331"/>
            <a:chOff x="4932760" y="4388499"/>
            <a:chExt cx="664964" cy="646331"/>
          </a:xfrm>
        </p:grpSpPr>
        <p:sp>
          <p:nvSpPr>
            <p:cNvPr id="51" name="Oval 50"/>
            <p:cNvSpPr/>
            <p:nvPr/>
          </p:nvSpPr>
          <p:spPr>
            <a:xfrm>
              <a:off x="4932760" y="4464918"/>
              <a:ext cx="576064" cy="50405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21660" y="4388499"/>
              <a:ext cx="576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/>
                <a:t>L</a:t>
              </a:r>
              <a:endParaRPr lang="en-GB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51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Polyubiquitination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8784976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</a:t>
            </a:r>
            <a:r>
              <a:rPr lang="en-GB" baseline="30000" dirty="0" smtClean="0"/>
              <a:t>th</a:t>
            </a:r>
            <a:r>
              <a:rPr lang="en-GB" dirty="0" smtClean="0"/>
              <a:t> June 2013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555776" y="572396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Cartoon representations of polyubiquitination.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40" y="1556792"/>
            <a:ext cx="7200000" cy="85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40" y="2898865"/>
            <a:ext cx="7200000" cy="2690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2440" y="269962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Processive polyubiquitination: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2440" y="126876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Distributive polyubiquitination: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1720" y="3645024"/>
            <a:ext cx="43204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23728" y="2276872"/>
            <a:ext cx="43204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</a:rPr>
              <a:t>Distributive Polyubiquitination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7504" y="6356350"/>
            <a:ext cx="8928992" cy="365125"/>
          </a:xfrm>
        </p:spPr>
        <p:txBody>
          <a:bodyPr/>
          <a:lstStyle/>
          <a:p>
            <a:r>
              <a:rPr lang="en-GB" dirty="0" smtClean="0"/>
              <a:t>Guy Needham | Mathematical Models for Multiubiquitination and Polyubiquitination Processes | Imperial College London | 10th June 2013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5301208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Numerical evaluation of a model of distributive polyubiquitination.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75020"/>
            <a:ext cx="7308304" cy="40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880</Words>
  <Application>Microsoft Office PowerPoint</Application>
  <PresentationFormat>On-screen Show (4:3)</PresentationFormat>
  <Paragraphs>124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Mathematical Models  for  Multiubiquitination  and  Polyubiquitination Processes</vt:lpstr>
      <vt:lpstr>Biological Motivation</vt:lpstr>
      <vt:lpstr>Project Aims</vt:lpstr>
      <vt:lpstr>Multiubiquitination</vt:lpstr>
      <vt:lpstr>Multiubiquitination</vt:lpstr>
      <vt:lpstr>Retroactivity</vt:lpstr>
      <vt:lpstr>Multiubiquitination and Retroactivity</vt:lpstr>
      <vt:lpstr>Polyubiquitination</vt:lpstr>
      <vt:lpstr>Distributive Polyubiquitination</vt:lpstr>
      <vt:lpstr>Processive Polyubiquitination</vt:lpstr>
      <vt:lpstr>Processive Polyubiquitination</vt:lpstr>
      <vt:lpstr>Processivity</vt:lpstr>
      <vt:lpstr>Unified Model of Polyubiquitination</vt:lpstr>
      <vt:lpstr>Unified Model of Polyubiquitination</vt:lpstr>
      <vt:lpstr>Sampling Dissociation Constants</vt:lpstr>
      <vt:lpstr>Polyubiquitination – Future Perspectives</vt:lpstr>
      <vt:lpstr>Polyubiquitination – prediction tool</vt:lpstr>
      <vt:lpstr>Conclusions</vt:lpstr>
      <vt:lpstr>Multiubiquitination Model</vt:lpstr>
      <vt:lpstr>Distributive Polyubiquitination Model</vt:lpstr>
      <vt:lpstr>Processive Polyubiquitination Model (1)</vt:lpstr>
      <vt:lpstr>Processive Polyubiquitination Model (2)</vt:lpstr>
      <vt:lpstr>Unified Model of Polyubiquitination (1)</vt:lpstr>
      <vt:lpstr>Unified Model of Polyubiquitination (2)</vt:lpstr>
      <vt:lpstr>Unified Model of Polyubiquitination (3)</vt:lpstr>
    </vt:vector>
  </TitlesOfParts>
  <Company>Imperial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Models  for  Multiubiquitination  and  Polyubiquitination Processes</dc:title>
  <dc:creator>gln09</dc:creator>
  <cp:lastModifiedBy>gln09</cp:lastModifiedBy>
  <cp:revision>23</cp:revision>
  <dcterms:created xsi:type="dcterms:W3CDTF">2013-06-09T12:21:35Z</dcterms:created>
  <dcterms:modified xsi:type="dcterms:W3CDTF">2013-06-10T10:48:55Z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